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77" r:id="rId12"/>
    <p:sldId id="266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vasile8@gmail.com" initials="o" lastIdx="1" clrIdx="0">
    <p:extLst>
      <p:ext uri="{19B8F6BF-5375-455C-9EA6-DF929625EA0E}">
        <p15:presenceInfo xmlns:p15="http://schemas.microsoft.com/office/powerpoint/2012/main" userId="2f80cb00ef98c0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N\Desktop\proiect\test%20case%20uri%20nr%20si%20ti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N\Desktop\proiect\test%20case%20uri%20nr%20si%20ti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 Cases per Feature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85-4161-816A-D25EADB7E19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85-4161-816A-D25EADB7E19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585-4161-816A-D25EADB7E19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3585-4161-816A-D25EADB7E19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3585-4161-816A-D25EADB7E19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3585-4161-816A-D25EADB7E19B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3585-4161-816A-D25EADB7E19B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3585-4161-816A-D25EADB7E19B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3585-4161-816A-D25EADB7E1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 metrics per functionalitie'!$B$3:$B$11</c:f>
              <c:strCache>
                <c:ptCount val="9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</c:strCache>
            </c:strRef>
          </c:cat>
          <c:val>
            <c:numRef>
              <c:f>'test metrics per functionalitie'!$C$3:$C$11</c:f>
              <c:numCache>
                <c:formatCode>General</c:formatCode>
                <c:ptCount val="9"/>
                <c:pt idx="0">
                  <c:v>35</c:v>
                </c:pt>
                <c:pt idx="1">
                  <c:v>15</c:v>
                </c:pt>
                <c:pt idx="2">
                  <c:v>4</c:v>
                </c:pt>
                <c:pt idx="3">
                  <c:v>21</c:v>
                </c:pt>
                <c:pt idx="4">
                  <c:v>19</c:v>
                </c:pt>
                <c:pt idx="5">
                  <c:v>8</c:v>
                </c:pt>
                <c:pt idx="6">
                  <c:v>3</c:v>
                </c:pt>
                <c:pt idx="7">
                  <c:v>1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585-4161-816A-D25EADB7E19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4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3333333333329E-2"/>
          <c:y val="0.17621644037033277"/>
          <c:w val="0.90340909090909094"/>
          <c:h val="0.71511895621440902"/>
        </c:manualLayout>
      </c:layout>
      <c:pie3DChart>
        <c:varyColors val="1"/>
        <c:ser>
          <c:idx val="0"/>
          <c:order val="0"/>
          <c:tx>
            <c:strRef>
              <c:f>'testing types'!$C$1</c:f>
              <c:strCache>
                <c:ptCount val="1"/>
                <c:pt idx="0">
                  <c:v>Testing Type Ratio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F60-47B1-A384-A16E171EC87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F60-47B1-A384-A16E171EC875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AF60-47B1-A384-A16E171EC87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AF60-47B1-A384-A16E171EC87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AF60-47B1-A384-A16E171EC87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AF60-47B1-A384-A16E171EC87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AF60-47B1-A384-A16E171EC8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'testing types'!$B$2:$B$8</c:f>
              <c:strCache>
                <c:ptCount val="7"/>
                <c:pt idx="0">
                  <c:v>Compatibility</c:v>
                </c:pt>
                <c:pt idx="1">
                  <c:v>Functional Testing</c:v>
                </c:pt>
                <c:pt idx="2">
                  <c:v>Localisation Testing</c:v>
                </c:pt>
                <c:pt idx="3">
                  <c:v>Security Testing</c:v>
                </c:pt>
                <c:pt idx="4">
                  <c:v>Smoke Testing</c:v>
                </c:pt>
                <c:pt idx="5">
                  <c:v>UI</c:v>
                </c:pt>
                <c:pt idx="6">
                  <c:v>Usability </c:v>
                </c:pt>
              </c:strCache>
            </c:strRef>
          </c:cat>
          <c:val>
            <c:numRef>
              <c:f>'testing types'!$C$2:$C$8</c:f>
              <c:numCache>
                <c:formatCode>General</c:formatCode>
                <c:ptCount val="7"/>
                <c:pt idx="0">
                  <c:v>1</c:v>
                </c:pt>
                <c:pt idx="1">
                  <c:v>65</c:v>
                </c:pt>
                <c:pt idx="2">
                  <c:v>2</c:v>
                </c:pt>
                <c:pt idx="3">
                  <c:v>5</c:v>
                </c:pt>
                <c:pt idx="4">
                  <c:v>8</c:v>
                </c:pt>
                <c:pt idx="5">
                  <c:v>2</c:v>
                </c:pt>
                <c:pt idx="6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F60-47B1-A384-A16E171EC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</a:t>
            </a:r>
            <a:r>
              <a:rPr lang="en-US" baseline="0"/>
              <a:t> Metrics per Feature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3829534107130464E-2"/>
          <c:y val="0.11719973753280839"/>
          <c:w val="0.84629523106300619"/>
          <c:h val="0.63595800524934376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'test metrics per functionalitie'!$D$2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functionalitie'!$D$3:$D$12</c:f>
              <c:numCache>
                <c:formatCode>General</c:formatCode>
                <c:ptCount val="10"/>
                <c:pt idx="0">
                  <c:v>27</c:v>
                </c:pt>
                <c:pt idx="1">
                  <c:v>13</c:v>
                </c:pt>
                <c:pt idx="2">
                  <c:v>4</c:v>
                </c:pt>
                <c:pt idx="3">
                  <c:v>16</c:v>
                </c:pt>
                <c:pt idx="4">
                  <c:v>13</c:v>
                </c:pt>
                <c:pt idx="5">
                  <c:v>6</c:v>
                </c:pt>
                <c:pt idx="6">
                  <c:v>3</c:v>
                </c:pt>
                <c:pt idx="8">
                  <c:v>1</c:v>
                </c:pt>
                <c:pt idx="9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0-4E16-9ED3-20F271EC918A}"/>
            </c:ext>
          </c:extLst>
        </c:ser>
        <c:ser>
          <c:idx val="1"/>
          <c:order val="1"/>
          <c:tx>
            <c:strRef>
              <c:f>'test metrics per functionalitie'!$E$2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functionalitie'!$E$3:$E$12</c:f>
              <c:numCache>
                <c:formatCode>General</c:formatCode>
                <c:ptCount val="10"/>
                <c:pt idx="0">
                  <c:v>8</c:v>
                </c:pt>
                <c:pt idx="1">
                  <c:v>1</c:v>
                </c:pt>
                <c:pt idx="3">
                  <c:v>5</c:v>
                </c:pt>
                <c:pt idx="4">
                  <c:v>5</c:v>
                </c:pt>
                <c:pt idx="5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F0-4E16-9ED3-20F271EC918A}"/>
            </c:ext>
          </c:extLst>
        </c:ser>
        <c:ser>
          <c:idx val="2"/>
          <c:order val="2"/>
          <c:tx>
            <c:strRef>
              <c:f>'test metrics per functionalitie'!$F$2</c:f>
              <c:strCache>
                <c:ptCount val="1"/>
                <c:pt idx="0">
                  <c:v>Blocked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functionalitie'!$F$3:$F$12</c:f>
              <c:numCache>
                <c:formatCode>General</c:formatCode>
                <c:ptCount val="10"/>
                <c:pt idx="1">
                  <c:v>1</c:v>
                </c:pt>
                <c:pt idx="4">
                  <c:v>1</c:v>
                </c:pt>
                <c:pt idx="5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F0-4E16-9ED3-20F271EC918A}"/>
            </c:ext>
          </c:extLst>
        </c:ser>
        <c:ser>
          <c:idx val="3"/>
          <c:order val="3"/>
          <c:tx>
            <c:v>Total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functionalitie'!$G$3:$G$12</c:f>
              <c:numCache>
                <c:formatCode>General</c:formatCode>
                <c:ptCount val="10"/>
                <c:pt idx="9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F0-4E16-9ED3-20F271EC91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1247693775"/>
        <c:axId val="1129140287"/>
        <c:axId val="1287793935"/>
      </c:bar3DChart>
      <c:catAx>
        <c:axId val="124769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40287"/>
        <c:crosses val="autoZero"/>
        <c:auto val="1"/>
        <c:lblAlgn val="ctr"/>
        <c:lblOffset val="100"/>
        <c:noMultiLvlLbl val="0"/>
      </c:catAx>
      <c:valAx>
        <c:axId val="112914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93775"/>
        <c:crosses val="autoZero"/>
        <c:crossBetween val="between"/>
      </c:valAx>
      <c:serAx>
        <c:axId val="1287793935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4028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Severity</a:t>
            </a:r>
            <a:r>
              <a:rPr lang="en-US" baseline="0"/>
              <a:t> By Feature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bugs!$E$101</c:f>
              <c:strCache>
                <c:ptCount val="1"/>
                <c:pt idx="0">
                  <c:v>Bloker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bugs!$E$102:$E$108</c:f>
              <c:numCache>
                <c:formatCode>General</c:formatCode>
                <c:ptCount val="7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CD-4E35-90FD-1E6F6593769F}"/>
            </c:ext>
          </c:extLst>
        </c:ser>
        <c:ser>
          <c:idx val="1"/>
          <c:order val="1"/>
          <c:tx>
            <c:strRef>
              <c:f>bugs!$F$101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bugs!$F$102:$F$108</c:f>
              <c:numCache>
                <c:formatCode>General</c:formatCode>
                <c:ptCount val="7"/>
                <c:pt idx="1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CD-4E35-90FD-1E6F6593769F}"/>
            </c:ext>
          </c:extLst>
        </c:ser>
        <c:ser>
          <c:idx val="2"/>
          <c:order val="2"/>
          <c:tx>
            <c:strRef>
              <c:f>bugs!$G$101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Pt>
            <c:idx val="2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CCD-4E35-90FD-1E6F6593769F}"/>
              </c:ext>
            </c:extLst>
          </c:dPt>
          <c:dPt>
            <c:idx val="3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CCD-4E35-90FD-1E6F6593769F}"/>
              </c:ext>
            </c:extLst>
          </c:dPt>
          <c:dPt>
            <c:idx val="4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CCD-4E35-90FD-1E6F6593769F}"/>
              </c:ext>
            </c:extLst>
          </c:dPt>
          <c:dPt>
            <c:idx val="5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FCCD-4E35-90FD-1E6F6593769F}"/>
              </c:ext>
            </c:extLst>
          </c:dPt>
          <c:dPt>
            <c:idx val="6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FCCD-4E35-90FD-1E6F659376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bugs!$G$102:$G$108</c:f>
              <c:numCache>
                <c:formatCode>General</c:formatCode>
                <c:ptCount val="7"/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CCD-4E35-90FD-1E6F6593769F}"/>
            </c:ext>
          </c:extLst>
        </c:ser>
        <c:ser>
          <c:idx val="3"/>
          <c:order val="3"/>
          <c:tx>
            <c:strRef>
              <c:f>bugs!$I$101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bugs!$I$102:$I$108</c:f>
              <c:numCache>
                <c:formatCode>General</c:formatCode>
                <c:ptCount val="7"/>
                <c:pt idx="0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CCD-4E35-90FD-1E6F6593769F}"/>
            </c:ext>
          </c:extLst>
        </c:ser>
        <c:ser>
          <c:idx val="4"/>
          <c:order val="4"/>
          <c:tx>
            <c:strRef>
              <c:f>bugs!$J$101</c:f>
              <c:strCache>
                <c:ptCount val="1"/>
                <c:pt idx="0">
                  <c:v>Improvement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bugs!$J$102:$J$108</c:f>
              <c:numCache>
                <c:formatCode>General</c:formatCode>
                <c:ptCount val="7"/>
                <c:pt idx="1">
                  <c:v>1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CCD-4E35-90FD-1E6F659376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95075135"/>
        <c:axId val="1133677279"/>
        <c:axId val="0"/>
      </c:bar3DChart>
      <c:catAx>
        <c:axId val="1295075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677279"/>
        <c:crosses val="autoZero"/>
        <c:auto val="1"/>
        <c:lblAlgn val="ctr"/>
        <c:lblOffset val="100"/>
        <c:noMultiLvlLbl val="0"/>
      </c:catAx>
      <c:valAx>
        <c:axId val="1133677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50751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E1B431-636B-45CD-94B4-88CC6C07E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A72D1-7157-4B75-80B2-3F3FCC6824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F7550-C088-4858-A70B-EAF19CB88AE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9FA2A-FD14-4C40-B336-D45E77691F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8D28E-8C6B-4C74-BFC7-7CE3823C5D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AC74A-25D3-4917-BF5F-104B90AE5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1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675DE-6512-495E-94D0-9F3CDD98D8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A6E5-7980-4937-8AE4-B9D60BDA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9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57C4-6411-4B80-87C2-1D0ABD123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81AC6-3B41-43BB-8584-CCF62A108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12E0-6BB9-4072-9F1A-252E955C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290-0CD2-4001-A632-EF051A4D9B8C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3229-04B7-4F9C-B568-94464044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B9C9-9ABD-471D-86BD-478A34AE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E08E-2ECC-468F-BE8B-A7A38211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2652E-32B5-46C8-84BC-8BC2C70E1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DEFA-51D6-45FA-9EDA-24F1C331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C928-016E-4F57-8427-5C0F60AD04FA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7FC8-A1F6-444F-8C36-3ADA6D76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C398C-8C30-4C12-BA44-16439629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CC1E4-210C-42E1-B648-7624D59B2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42146-1770-4F07-A737-84D428A58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79A-6884-4FDD-B87F-4E16E9E2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1CF7B-7C19-40C5-9970-762CAE60E25C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46EC-5182-4EB4-A50E-AAE43673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D0E2-B789-4B40-843B-D30E3FDE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A01C-C981-404C-8C4B-BD3F2B9F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FF60-6F1A-4FB2-ADB0-9C31A491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E435-FD10-487B-9588-79413C75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7B4B-D2FF-4A4A-BF2B-8BAF5895FE02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91826-6DC4-43F0-827C-4CA1E3CD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C45E-63D9-43ED-AE38-ABC4A1D3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BECB-ED32-4010-AFC1-9707E4C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CC0DF-F7B0-4CDA-88AE-AE527DB4A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03C51-B7D0-42E3-85DA-EACD79F0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FDE8-370B-45B7-B00D-A03DDF345F71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A879-2FC9-4A6D-B682-DE22F2ED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5F54-36CD-4C3E-A60F-F91F96A4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F48-AC54-4D49-9A18-DEC1A523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32D7-D36D-4982-8422-BEB9D0377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D6AF3-8F38-4781-9843-F240AAE6B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6BDA-43DF-4587-84E9-CE580BEA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EE66-8F01-4281-B3F5-CE49A39A0D93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0226D-F50C-44E1-9304-44D49712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F5D30-62D4-4A08-88D4-CF534336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8493-B236-4412-9BBE-10DE0293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30C1-ED08-4744-85D1-2A7B3F08A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E3BAA-E9A9-4CCD-96C9-C3F06D07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4FAE4-DBAB-4726-956F-3EAC3C7EE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4C728-A1DA-423D-A9B7-6B724F57E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75A3C-F926-4B24-91B5-C206B454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2E5D-0993-4AB8-92E5-5BA4FA281626}" type="datetime1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0965-F26F-4A77-BE0F-E580CED1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6A6DD-FCB5-45A7-ABD2-C89BDC22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688B-3B39-4A06-AD5E-981B74AA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E049F-C6A8-4BB6-A901-BA489FF9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358-F2E5-43EA-9B74-C5597060C0A0}" type="datetime1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495B9-CD11-4F12-9B63-5D8A7B2F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22647-D232-4707-8D3B-742A213F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F7002-4304-4752-85C7-06E5837B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C7-1E47-4F0F-8DCB-5CFDB9AA4CB9}" type="datetime1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6C34E-C68F-42D7-92C1-429CA6D8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1BD82-F44D-43D0-BCAC-61996C78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85BC-E3E8-4D85-862D-67BA83FA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B731-37E2-4069-A79E-376E82F8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0D8EE-97D3-4C2B-A1D9-313AAD94E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EABBC-A445-46B1-A68E-1BF0BA0E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484A-F288-4638-9157-FEC49FC2B984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46A46-F0B2-4D1D-80C0-CA653807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96E14-40CD-4238-9368-B75EA078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B368-B120-4532-A425-5B4D913C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2D2D9-1BC1-4442-B502-58AF0F1EC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A055C-0C3A-4E80-8534-1EAAB5966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80818-157F-4E1B-8DD0-B3DD27A7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555E-E16F-4C1F-82B1-5C16218B6F55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052B2-7802-40C7-818E-D44D0DDF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ED26-AA6E-4EFA-8D14-5F979B70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4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C1F5B-3F40-4F31-996E-80DD4BCC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75A5C-D0D4-47E1-A94D-866DC048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1825625"/>
            <a:ext cx="731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99E9-7001-4DDA-AA19-287A54E3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684B-C2BF-4D89-9CDA-1B523A8895A8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AFF67-D1AF-445F-B90F-B1051AFF5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5CB4-ED11-4D6B-81DC-6FA3D6567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scoalainformala.ro/view.php?id=28360" TargetMode="External"/><Relationship Id="rId3" Type="http://schemas.openxmlformats.org/officeDocument/2006/relationships/hyperlink" Target="https://bugs.scoalainformala.ro/view.php?id=28074" TargetMode="External"/><Relationship Id="rId7" Type="http://schemas.openxmlformats.org/officeDocument/2006/relationships/hyperlink" Target="https://bugs.scoalainformala.ro/view.php?id=2834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scoalainformala.ro/view.php?id=27964" TargetMode="External"/><Relationship Id="rId5" Type="http://schemas.openxmlformats.org/officeDocument/2006/relationships/hyperlink" Target="https://bugs.scoalainformala.ro/view.php?id=28111" TargetMode="External"/><Relationship Id="rId4" Type="http://schemas.openxmlformats.org/officeDocument/2006/relationships/hyperlink" Target="https://bugs.scoalainformala.ro/view.php?id=27978" TargetMode="External"/><Relationship Id="rId9" Type="http://schemas.openxmlformats.org/officeDocument/2006/relationships/hyperlink" Target="https://bugs.scoalainformala.ro/view.php?id=2827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ecommerce-testing/" TargetMode="External"/><Relationship Id="rId7" Type="http://schemas.openxmlformats.org/officeDocument/2006/relationships/hyperlink" Target="https://www.clariontech.com/blog/20-scenarios-for-testing-login-pages-and-search-functionality-on-websit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qa.io/testing-e-commerce-websites/" TargetMode="External"/><Relationship Id="rId5" Type="http://schemas.openxmlformats.org/officeDocument/2006/relationships/hyperlink" Target="https://www.guru99.com/testing-e-commerce-applications.html" TargetMode="External"/><Relationship Id="rId4" Type="http://schemas.openxmlformats.org/officeDocument/2006/relationships/hyperlink" Target="https://www.softwaretestinghelp.com/sample-test-cases-testing-web-desktop-applicat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ratedeetichetat.r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B6090-A431-419C-BCDC-FF0613A2D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16AB11-1D42-4647-9DFA-646BA4B34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122"/>
            <a:ext cx="9144000" cy="1345494"/>
          </a:xfrm>
        </p:spPr>
        <p:txBody>
          <a:bodyPr>
            <a:normAutofit/>
          </a:bodyPr>
          <a:lstStyle/>
          <a:p>
            <a:pPr lvl="0"/>
            <a:r>
              <a:rPr lang="en-GB" sz="1800" dirty="0">
                <a:solidFill>
                  <a:schemeClr val="bg1"/>
                </a:solidFill>
              </a:rPr>
              <a:t>Final Project - </a:t>
            </a:r>
            <a:r>
              <a:rPr lang="en-GB" sz="1800" b="1" dirty="0" err="1">
                <a:solidFill>
                  <a:schemeClr val="bg1"/>
                </a:solidFill>
              </a:rPr>
              <a:t>Bazele</a:t>
            </a:r>
            <a:r>
              <a:rPr lang="en-GB" sz="1800" b="1" dirty="0">
                <a:solidFill>
                  <a:schemeClr val="bg1"/>
                </a:solidFill>
              </a:rPr>
              <a:t> Software Testing</a:t>
            </a:r>
          </a:p>
          <a:p>
            <a:pPr lvl="0"/>
            <a:r>
              <a:rPr lang="en-GB" sz="1800" dirty="0" err="1">
                <a:solidFill>
                  <a:schemeClr val="bg1"/>
                </a:solidFill>
              </a:rPr>
              <a:t>Septembrie</a:t>
            </a:r>
            <a:r>
              <a:rPr lang="en-GB" sz="1800" dirty="0">
                <a:solidFill>
                  <a:schemeClr val="bg1"/>
                </a:solidFill>
              </a:rPr>
              <a:t> 2020  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</a:t>
            </a:r>
            <a:r>
              <a:rPr lang="en-GB" sz="1800" dirty="0">
                <a:solidFill>
                  <a:schemeClr val="bg1"/>
                </a:solidFill>
              </a:rPr>
              <a:t>Olivia Vasile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A995C-F2FD-40AA-8E93-3C149AD32D38}"/>
              </a:ext>
            </a:extLst>
          </p:cNvPr>
          <p:cNvSpPr txBox="1"/>
          <p:nvPr/>
        </p:nvSpPr>
        <p:spPr>
          <a:xfrm>
            <a:off x="4349368" y="2905125"/>
            <a:ext cx="3493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Avenir LT Std RO Black" pitchFamily="2" charset="0"/>
              </a:rPr>
              <a:t>AparateDeEtichetat.ro</a:t>
            </a:r>
          </a:p>
          <a:p>
            <a:pPr algn="ctr"/>
            <a:endParaRPr lang="en-US" sz="2400" b="1" dirty="0">
              <a:solidFill>
                <a:srgbClr val="00B0F0"/>
              </a:solidFill>
              <a:latin typeface="Avenir LT Std RO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6A98AC-156F-4513-9A51-AC628AFE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A53213-FAFF-44CA-8694-9608AF59CA16}"/>
              </a:ext>
            </a:extLst>
          </p:cNvPr>
          <p:cNvSpPr txBox="1">
            <a:spLocks/>
          </p:cNvSpPr>
          <p:nvPr/>
        </p:nvSpPr>
        <p:spPr>
          <a:xfrm>
            <a:off x="189090" y="1452884"/>
            <a:ext cx="6028265" cy="66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When testing design we followed 9 main features </a:t>
            </a: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A89C3-3A8C-4A09-97D3-D2D0CCD0BE20}"/>
              </a:ext>
            </a:extLst>
          </p:cNvPr>
          <p:cNvSpPr txBox="1">
            <a:spLocks/>
          </p:cNvSpPr>
          <p:nvPr/>
        </p:nvSpPr>
        <p:spPr>
          <a:xfrm>
            <a:off x="2620999" y="172724"/>
            <a:ext cx="6625327" cy="12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Test Analysis &amp; Design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DE7C19-099E-4078-AF87-0D998395F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669128"/>
              </p:ext>
            </p:extLst>
          </p:nvPr>
        </p:nvGraphicFramePr>
        <p:xfrm>
          <a:off x="5381858" y="1391924"/>
          <a:ext cx="6296377" cy="5014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7029E2-1B07-4328-B9D4-2E18A7131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93254"/>
              </p:ext>
            </p:extLst>
          </p:nvPr>
        </p:nvGraphicFramePr>
        <p:xfrm>
          <a:off x="1690429" y="2314222"/>
          <a:ext cx="3017520" cy="3134367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57514478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3035962514"/>
                    </a:ext>
                  </a:extLst>
                </a:gridCol>
              </a:tblGrid>
              <a:tr h="2889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Number of test cases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219424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Registration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6316132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2110214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Customer Account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571534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88544737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Shopping Cart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7256323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Checkout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376466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Site Navigation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060424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Mobile responsiveness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2570274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Content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09780572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81416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E0EBDF-1773-4FDF-B057-E9FD08C42888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2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52337-910B-402D-8240-CF3CFFD90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66520-0912-4540-B121-BEEC4003B5A7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1BF51D-29DE-4FBE-BA0B-4FBBC6074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73553"/>
              </p:ext>
            </p:extLst>
          </p:nvPr>
        </p:nvGraphicFramePr>
        <p:xfrm>
          <a:off x="2514600" y="1438274"/>
          <a:ext cx="7615237" cy="481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46FD7EA-D46B-4C27-8190-DCB4297F0143}"/>
              </a:ext>
            </a:extLst>
          </p:cNvPr>
          <p:cNvSpPr txBox="1">
            <a:spLocks/>
          </p:cNvSpPr>
          <p:nvPr/>
        </p:nvSpPr>
        <p:spPr>
          <a:xfrm>
            <a:off x="2620999" y="172724"/>
            <a:ext cx="6625327" cy="12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Testing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1F8FA-43E1-48E3-A234-B877437C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3E737D0-9622-400E-A99E-5ED0EBE6D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93679"/>
              </p:ext>
            </p:extLst>
          </p:nvPr>
        </p:nvGraphicFramePr>
        <p:xfrm>
          <a:off x="1377244" y="1625600"/>
          <a:ext cx="9190607" cy="427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60B18EE-2588-437B-AC52-B94252F0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96" y="654093"/>
            <a:ext cx="3287808" cy="95358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B0F0"/>
                </a:solidFill>
              </a:rPr>
              <a:t>Test metrics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B1F5-983F-4846-8A5D-A37BB3675744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0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686FEDBE-0A09-4216-BB71-0ACAD5A5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089" y="365125"/>
            <a:ext cx="6536266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Identified Defects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712" y="1470312"/>
            <a:ext cx="6965928" cy="5277645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The blockers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The critical ones 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The </a:t>
            </a:r>
            <a:r>
              <a:rPr lang="en-US" sz="1600" b="1"/>
              <a:t>normal ones</a:t>
            </a:r>
            <a:endParaRPr lang="en-US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6EF71-25B4-4BF9-8D6C-B18CCDD77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35027"/>
              </p:ext>
            </p:extLst>
          </p:nvPr>
        </p:nvGraphicFramePr>
        <p:xfrm>
          <a:off x="5107008" y="1752322"/>
          <a:ext cx="6825344" cy="452909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166470">
                  <a:extLst>
                    <a:ext uri="{9D8B030D-6E8A-4147-A177-3AD203B41FA5}">
                      <a16:colId xmlns:a16="http://schemas.microsoft.com/office/drawing/2014/main" val="2514408981"/>
                    </a:ext>
                  </a:extLst>
                </a:gridCol>
                <a:gridCol w="636608">
                  <a:extLst>
                    <a:ext uri="{9D8B030D-6E8A-4147-A177-3AD203B41FA5}">
                      <a16:colId xmlns:a16="http://schemas.microsoft.com/office/drawing/2014/main" val="205950748"/>
                    </a:ext>
                  </a:extLst>
                </a:gridCol>
                <a:gridCol w="4805664">
                  <a:extLst>
                    <a:ext uri="{9D8B030D-6E8A-4147-A177-3AD203B41FA5}">
                      <a16:colId xmlns:a16="http://schemas.microsoft.com/office/drawing/2014/main" val="3994535675"/>
                    </a:ext>
                  </a:extLst>
                </a:gridCol>
                <a:gridCol w="216602">
                  <a:extLst>
                    <a:ext uri="{9D8B030D-6E8A-4147-A177-3AD203B41FA5}">
                      <a16:colId xmlns:a16="http://schemas.microsoft.com/office/drawing/2014/main" val="3386580547"/>
                    </a:ext>
                  </a:extLst>
                </a:gridCol>
              </a:tblGrid>
              <a:tr h="452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Login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28074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LogIn</a:t>
                      </a:r>
                      <a:r>
                        <a:rPr lang="en-US" sz="1100" dirty="0">
                          <a:effectLst/>
                        </a:rPr>
                        <a:t>] User is not able to login using valid &amp; registered credentials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485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D8CEC9-72C0-4D49-9F09-ABF2F2721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05366"/>
              </p:ext>
            </p:extLst>
          </p:nvPr>
        </p:nvGraphicFramePr>
        <p:xfrm>
          <a:off x="5107008" y="3715051"/>
          <a:ext cx="6825345" cy="38546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24344">
                  <a:extLst>
                    <a:ext uri="{9D8B030D-6E8A-4147-A177-3AD203B41FA5}">
                      <a16:colId xmlns:a16="http://schemas.microsoft.com/office/drawing/2014/main" val="1482251872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387302685"/>
                    </a:ext>
                  </a:extLst>
                </a:gridCol>
                <a:gridCol w="4848132">
                  <a:extLst>
                    <a:ext uri="{9D8B030D-6E8A-4147-A177-3AD203B41FA5}">
                      <a16:colId xmlns:a16="http://schemas.microsoft.com/office/drawing/2014/main" val="275649355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3931641"/>
                    </a:ext>
                  </a:extLst>
                </a:gridCol>
              </a:tblGrid>
              <a:tr h="385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Registration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27978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[Security] User is not able to send encrypted sensitive data to server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248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E068FF-3DF0-4B50-844E-1A532A62A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01594"/>
              </p:ext>
            </p:extLst>
          </p:nvPr>
        </p:nvGraphicFramePr>
        <p:xfrm>
          <a:off x="5107006" y="3172684"/>
          <a:ext cx="6825343" cy="394083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13338">
                  <a:extLst>
                    <a:ext uri="{9D8B030D-6E8A-4147-A177-3AD203B41FA5}">
                      <a16:colId xmlns:a16="http://schemas.microsoft.com/office/drawing/2014/main" val="1510183199"/>
                    </a:ext>
                  </a:extLst>
                </a:gridCol>
                <a:gridCol w="614986">
                  <a:extLst>
                    <a:ext uri="{9D8B030D-6E8A-4147-A177-3AD203B41FA5}">
                      <a16:colId xmlns:a16="http://schemas.microsoft.com/office/drawing/2014/main" val="2304394609"/>
                    </a:ext>
                  </a:extLst>
                </a:gridCol>
                <a:gridCol w="4734459">
                  <a:extLst>
                    <a:ext uri="{9D8B030D-6E8A-4147-A177-3AD203B41FA5}">
                      <a16:colId xmlns:a16="http://schemas.microsoft.com/office/drawing/2014/main" val="2680964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442542478"/>
                    </a:ext>
                  </a:extLst>
                </a:gridCol>
              </a:tblGrid>
              <a:tr h="394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Content 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28111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Localisation</a:t>
                      </a:r>
                      <a:r>
                        <a:rPr lang="en-US" sz="1100" dirty="0">
                          <a:effectLst/>
                        </a:rPr>
                        <a:t>] The website content is not </a:t>
                      </a:r>
                      <a:r>
                        <a:rPr lang="en-US" sz="1100" dirty="0" err="1">
                          <a:effectLst/>
                        </a:rPr>
                        <a:t>GDPR</a:t>
                      </a:r>
                      <a:r>
                        <a:rPr lang="en-US" sz="1100" dirty="0">
                          <a:effectLst/>
                        </a:rPr>
                        <a:t> compliant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15658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2CD13-8C54-48A8-8E0F-1E86CE706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221874"/>
              </p:ext>
            </p:extLst>
          </p:nvPr>
        </p:nvGraphicFramePr>
        <p:xfrm>
          <a:off x="5107004" y="4591433"/>
          <a:ext cx="6825348" cy="45291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35923">
                  <a:extLst>
                    <a:ext uri="{9D8B030D-6E8A-4147-A177-3AD203B41FA5}">
                      <a16:colId xmlns:a16="http://schemas.microsoft.com/office/drawing/2014/main" val="1761146989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3244189132"/>
                    </a:ext>
                  </a:extLst>
                </a:gridCol>
                <a:gridCol w="4824982">
                  <a:extLst>
                    <a:ext uri="{9D8B030D-6E8A-4147-A177-3AD203B41FA5}">
                      <a16:colId xmlns:a16="http://schemas.microsoft.com/office/drawing/2014/main" val="30802587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77474424"/>
                    </a:ext>
                  </a:extLst>
                </a:gridCol>
              </a:tblGrid>
              <a:tr h="452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27964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SearchBox</a:t>
                      </a:r>
                      <a:r>
                        <a:rPr lang="en-US" sz="1100" dirty="0">
                          <a:effectLst/>
                        </a:rPr>
                        <a:t>] User is not able to receive all the products having in title relevant keyword 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062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4EF031-82FB-4E15-9117-B2A6C965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28078"/>
              </p:ext>
            </p:extLst>
          </p:nvPr>
        </p:nvGraphicFramePr>
        <p:xfrm>
          <a:off x="5107004" y="5262933"/>
          <a:ext cx="6825348" cy="52617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50934">
                  <a:extLst>
                    <a:ext uri="{9D8B030D-6E8A-4147-A177-3AD203B41FA5}">
                      <a16:colId xmlns:a16="http://schemas.microsoft.com/office/drawing/2014/main" val="190533746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52245382"/>
                    </a:ext>
                  </a:extLst>
                </a:gridCol>
                <a:gridCol w="4826067">
                  <a:extLst>
                    <a:ext uri="{9D8B030D-6E8A-4147-A177-3AD203B41FA5}">
                      <a16:colId xmlns:a16="http://schemas.microsoft.com/office/drawing/2014/main" val="32504134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84071100"/>
                    </a:ext>
                  </a:extLst>
                </a:gridCol>
              </a:tblGrid>
              <a:tr h="526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Mobile responsiveness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28349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[Compatibility] Lake of responsiveness to mobile devices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651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0CC837-3CE8-4C8E-BAA3-EBD2298F9458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9414D7-B13E-4DD9-9F32-803955317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8090"/>
              </p:ext>
            </p:extLst>
          </p:nvPr>
        </p:nvGraphicFramePr>
        <p:xfrm>
          <a:off x="5107008" y="2337318"/>
          <a:ext cx="6825344" cy="39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492">
                  <a:extLst>
                    <a:ext uri="{9D8B030D-6E8A-4147-A177-3AD203B41FA5}">
                      <a16:colId xmlns:a16="http://schemas.microsoft.com/office/drawing/2014/main" val="4093553904"/>
                    </a:ext>
                  </a:extLst>
                </a:gridCol>
                <a:gridCol w="635166">
                  <a:extLst>
                    <a:ext uri="{9D8B030D-6E8A-4147-A177-3AD203B41FA5}">
                      <a16:colId xmlns:a16="http://schemas.microsoft.com/office/drawing/2014/main" val="3874282204"/>
                    </a:ext>
                  </a:extLst>
                </a:gridCol>
                <a:gridCol w="4848126">
                  <a:extLst>
                    <a:ext uri="{9D8B030D-6E8A-4147-A177-3AD203B41FA5}">
                      <a16:colId xmlns:a16="http://schemas.microsoft.com/office/drawing/2014/main" val="5911486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711834058"/>
                    </a:ext>
                  </a:extLst>
                </a:gridCol>
              </a:tblGrid>
              <a:tr h="3940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Checkout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28360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 [Checkout] Unlogged user is not able to login in order to proceed checkout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99983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6B7B71-A56B-400A-9EFB-D2791BDA4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75267"/>
              </p:ext>
            </p:extLst>
          </p:nvPr>
        </p:nvGraphicFramePr>
        <p:xfrm>
          <a:off x="5107002" y="6007694"/>
          <a:ext cx="6825346" cy="485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508">
                  <a:extLst>
                    <a:ext uri="{9D8B030D-6E8A-4147-A177-3AD203B41FA5}">
                      <a16:colId xmlns:a16="http://schemas.microsoft.com/office/drawing/2014/main" val="1616476565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144554751"/>
                    </a:ext>
                  </a:extLst>
                </a:gridCol>
                <a:gridCol w="4988626">
                  <a:extLst>
                    <a:ext uri="{9D8B030D-6E8A-4147-A177-3AD203B41FA5}">
                      <a16:colId xmlns:a16="http://schemas.microsoft.com/office/drawing/2014/main" val="897498355"/>
                    </a:ext>
                  </a:extLst>
                </a:gridCol>
              </a:tblGrid>
              <a:tr h="485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Shopping cart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28271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[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CosulMeu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] Missing restriction for proceeding checkout in case of number of items exceeding the stock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5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FEFC1-2E3A-4864-B2B8-1981D3D9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2971D-4B99-4CDE-BF46-D0E5368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Severity by feature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D37AD-BE17-4928-9FEE-5245D255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1BEA1B-73C8-4FE5-92EF-F86894322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645055"/>
              </p:ext>
            </p:extLst>
          </p:nvPr>
        </p:nvGraphicFramePr>
        <p:xfrm>
          <a:off x="4729163" y="1414463"/>
          <a:ext cx="6872287" cy="4943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F010698-D09D-47B8-8507-170573A8A8B3}"/>
              </a:ext>
            </a:extLst>
          </p:cNvPr>
          <p:cNvSpPr txBox="1">
            <a:spLocks/>
          </p:cNvSpPr>
          <p:nvPr/>
        </p:nvSpPr>
        <p:spPr>
          <a:xfrm>
            <a:off x="5329238" y="228602"/>
            <a:ext cx="6486525" cy="118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Severity by feature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4A690-FA4D-490E-AD81-582C764873E1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3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2F490A-0CAE-4825-90E3-ACDF3E29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794" y="365125"/>
            <a:ext cx="6686006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794" y="1825625"/>
            <a:ext cx="668600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testing session revealed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major defects in terms of e-commerce standards. 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website with “crashed login”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cannot coverts the visitors into paying customers, so the blocker login should be fixed immediately.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website needs to be secure.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Exposing sensitive data in non-encrypted format means a major risk for the customers and as a consequence an automatically traffic decreasing.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website should work not just on desktop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but on mobile devices too. Nowadays the non-responsiveness is an issue and generates major traffic decreasing.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Missing cookies policy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and a content that doesn’t comply with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GDPR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regulations is also a critical problem in terms of customer’s trust and penal law.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If the advanced search appears like an available feature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then it should work properly, otherwise is just a tool for increasing frustration.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Missing validation for name and address input it may be also a problem not just for data integrity, but also for wrong or not- shipped orders.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4199F-27BC-46A4-94ED-A1348EBAA37C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5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9FDA1B-5BBF-4D14-8263-497EFC77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C3FD4-3CA8-4E09-86C5-8717A27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8" y="2664177"/>
            <a:ext cx="6651171" cy="35127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accept a build in case of failed smoke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skip documenting a bug within exploratory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skip planning &amp; structuring the testing session based on main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minimise the effort of designing test case &amp; test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ignore the unexpected  within the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98ECC-CD14-4DE6-B7CD-67FCF4204C17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7DD2-DA1E-4C2B-9D06-35E527CD8CCA}"/>
              </a:ext>
            </a:extLst>
          </p:cNvPr>
          <p:cNvSpPr txBox="1"/>
          <p:nvPr/>
        </p:nvSpPr>
        <p:spPr>
          <a:xfrm>
            <a:off x="4841149" y="1708041"/>
            <a:ext cx="34869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Never ever: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6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1EB1A-BE2D-418B-8641-4A0DA39F6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794" y="365125"/>
            <a:ext cx="6686006" cy="1325563"/>
          </a:xfrm>
        </p:spPr>
        <p:txBody>
          <a:bodyPr/>
          <a:lstStyle/>
          <a:p>
            <a:r>
              <a:rPr lang="en-GB" dirty="0"/>
              <a:t>Grateful For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794" y="1825625"/>
            <a:ext cx="66860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3"/>
              </a:rPr>
              <a:t>https://</a:t>
            </a:r>
            <a:r>
              <a:rPr lang="en-GB" sz="2000" dirty="0" err="1">
                <a:hlinkClick r:id="rId3"/>
              </a:rPr>
              <a:t>www.softwaretestinghelp.com</a:t>
            </a:r>
            <a:r>
              <a:rPr lang="en-GB" sz="2000" dirty="0">
                <a:hlinkClick r:id="rId3"/>
              </a:rPr>
              <a:t>/ecommerce-testing/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4"/>
              </a:rPr>
              <a:t>https://</a:t>
            </a:r>
            <a:r>
              <a:rPr lang="en-GB" sz="2000" dirty="0" err="1">
                <a:hlinkClick r:id="rId4"/>
              </a:rPr>
              <a:t>www.softwaretestinghelp.com</a:t>
            </a:r>
            <a:r>
              <a:rPr lang="en-GB" sz="2000" dirty="0">
                <a:hlinkClick r:id="rId4"/>
              </a:rPr>
              <a:t>/sample-test-cases-testing-web-desktop-applications/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5"/>
              </a:rPr>
              <a:t>https://</a:t>
            </a:r>
            <a:r>
              <a:rPr lang="en-GB" sz="2000" dirty="0" err="1">
                <a:hlinkClick r:id="rId5"/>
              </a:rPr>
              <a:t>www.guru99.com</a:t>
            </a:r>
            <a:r>
              <a:rPr lang="en-GB" sz="2000" dirty="0">
                <a:hlinkClick r:id="rId5"/>
              </a:rPr>
              <a:t>/testing-e-commerce-</a:t>
            </a:r>
            <a:r>
              <a:rPr lang="en-GB" sz="2000" dirty="0" err="1">
                <a:hlinkClick r:id="rId5"/>
              </a:rPr>
              <a:t>applications.html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6"/>
              </a:rPr>
              <a:t>https://</a:t>
            </a:r>
            <a:r>
              <a:rPr lang="en-GB" sz="2000" dirty="0" err="1">
                <a:hlinkClick r:id="rId6"/>
              </a:rPr>
              <a:t>devqa.io</a:t>
            </a:r>
            <a:r>
              <a:rPr lang="en-GB" sz="2000" dirty="0">
                <a:hlinkClick r:id="rId6"/>
              </a:rPr>
              <a:t>/testing-e-commerce-websites/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7"/>
              </a:rPr>
              <a:t>https://</a:t>
            </a:r>
            <a:r>
              <a:rPr lang="en-GB" sz="2000" dirty="0" err="1">
                <a:hlinkClick r:id="rId7"/>
              </a:rPr>
              <a:t>www.clariontech.com</a:t>
            </a:r>
            <a:r>
              <a:rPr lang="en-GB" sz="2000" dirty="0">
                <a:hlinkClick r:id="rId7"/>
              </a:rPr>
              <a:t>/blog/20-scenarios-for-testing-login-pages-and-search-functionality-on-websites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43A38-0B2F-4F14-927E-18FD3099D7B2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3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636688-2663-45FF-8108-0B76EC22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571500"/>
            <a:ext cx="6919823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Table of content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976" y="1935162"/>
            <a:ext cx="6919824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Website Presentation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Testing Objectives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The Approach &amp; Strategy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What Hasn’t Been Approached?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Requirements Breakdown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Environment &amp; Tools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 Design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 Metrics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Identified Defects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Conclusions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Lessons Learned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Bibliography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AE09A-E3F3-4203-AD62-6699F4DAA6E3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7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034D3-8C77-4008-97F6-17B5061F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574130"/>
            <a:ext cx="4533899" cy="1325563"/>
          </a:xfrm>
        </p:spPr>
        <p:txBody>
          <a:bodyPr/>
          <a:lstStyle/>
          <a:p>
            <a:r>
              <a:rPr lang="en-GB" dirty="0"/>
              <a:t>Website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900" y="2034630"/>
            <a:ext cx="4533899" cy="4351338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1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www.aparatedeetichetat.ro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/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available since 2009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/>
              <a:t>the commercial objective: </a:t>
            </a:r>
            <a:r>
              <a:rPr lang="en-US" sz="1600" dirty="0"/>
              <a:t>distribution of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labeling system, label printer applicator &amp; supply product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954</a:t>
            </a:r>
            <a:r>
              <a:rPr lang="en-US" sz="1600" b="0" i="0" baseline="30000" dirty="0">
                <a:effectLst/>
              </a:rPr>
              <a:t>th</a:t>
            </a:r>
            <a:r>
              <a:rPr lang="en-US" sz="1600" b="0" i="0" dirty="0">
                <a:effectLst/>
              </a:rPr>
              <a:t> place in the general ranking </a:t>
            </a:r>
            <a:r>
              <a:rPr lang="en-US" sz="1600" b="0" i="0" dirty="0" err="1">
                <a:effectLst/>
              </a:rPr>
              <a:t>trafic.ro</a:t>
            </a:r>
            <a:endParaRPr lang="en-US" sz="1600" b="0" i="0" dirty="0">
              <a:effectLst/>
            </a:endParaRP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no more than 10 visitors/ week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not secured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only Electronic Fund Transfer&amp; cash on delivery accepted as payment method 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for customer support is using </a:t>
            </a:r>
            <a:r>
              <a:rPr lang="en-US" sz="1600" dirty="0" err="1"/>
              <a:t>tawk.to</a:t>
            </a:r>
            <a:r>
              <a:rPr lang="en-US" sz="1600" dirty="0"/>
              <a:t>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EED-7467-4DFB-9E62-E0E1C0669C3A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62715-DD56-49CA-9EEA-A7AA506E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051" y="2103437"/>
            <a:ext cx="691982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Testing 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69" y="3238499"/>
            <a:ext cx="519346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determine (in proportion of minimum 10%) how well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website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fulfills basic requirements and standards for e-commerce features, specially registration, login, advanced search, shopping cart management and checkout.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DA86D-D180-451F-BFE7-9972D920017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43585-B434-4990-A87A-9E61F817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754" y="365125"/>
            <a:ext cx="6625046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The approach &amp; strategy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384" y="2141537"/>
            <a:ext cx="354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The right way of doing it: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requirements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planning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analysis &amp; design (smoke test’s priority)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execution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reporting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 test closure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Obstacles:</a:t>
            </a:r>
            <a:endParaRPr lang="en-GB" sz="14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dirty="0"/>
              <a:t>lake of customer requirements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dirty="0"/>
              <a:t>poor previous experience</a:t>
            </a:r>
          </a:p>
          <a:p>
            <a:endParaRPr lang="en-GB" sz="1400" b="1" dirty="0"/>
          </a:p>
          <a:p>
            <a:endParaRPr lang="en-GB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85B369-89B9-4BB6-B9A9-D05672F4B14D}"/>
              </a:ext>
            </a:extLst>
          </p:cNvPr>
          <p:cNvSpPr txBox="1">
            <a:spLocks/>
          </p:cNvSpPr>
          <p:nvPr/>
        </p:nvSpPr>
        <p:spPr>
          <a:xfrm>
            <a:off x="8229600" y="2141537"/>
            <a:ext cx="3723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Obstacle made things harder:</a:t>
            </a:r>
            <a:endParaRPr lang="en-GB" sz="1400" b="1" dirty="0"/>
          </a:p>
          <a:p>
            <a:pPr marL="0" indent="0">
              <a:buNone/>
            </a:pPr>
            <a:endParaRPr lang="en-GB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hard trying to design covering and ergonomics test cases with additional efficient test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hard to track steps on designing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functional vs non-functional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bug severity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almost impossible to test other features with a login blocker bug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frustrating to missed the established deadline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F2269-AB85-4C97-8896-C4D7B63842B3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1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CA101-1767-4D28-9869-C2AC7930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365125"/>
            <a:ext cx="6919824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How I Managed?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69284-77A2-4EE4-9320-F4CE229A255B}"/>
              </a:ext>
            </a:extLst>
          </p:cNvPr>
          <p:cNvSpPr txBox="1"/>
          <p:nvPr/>
        </p:nvSpPr>
        <p:spPr>
          <a:xfrm>
            <a:off x="7535927" y="1835794"/>
            <a:ext cx="393889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 </a:t>
            </a:r>
            <a:r>
              <a:rPr lang="en-GB" dirty="0" err="1"/>
              <a:t>XMind</a:t>
            </a:r>
            <a:r>
              <a:rPr lang="en-GB" dirty="0"/>
              <a:t> Mapping for standard flow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F301C-56F5-4CF8-91B0-61252C8C77F4}"/>
              </a:ext>
            </a:extLst>
          </p:cNvPr>
          <p:cNvSpPr txBox="1"/>
          <p:nvPr/>
        </p:nvSpPr>
        <p:spPr>
          <a:xfrm>
            <a:off x="4433976" y="2359623"/>
            <a:ext cx="714842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Exploratory Testing combined with Feature Testing– for requirements, test analysis and design, test execution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F0BA7-AB93-4111-B3A7-DF705BD16417}"/>
              </a:ext>
            </a:extLst>
          </p:cNvPr>
          <p:cNvSpPr txBox="1"/>
          <p:nvPr/>
        </p:nvSpPr>
        <p:spPr>
          <a:xfrm>
            <a:off x="4869542" y="4946194"/>
            <a:ext cx="241179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better steps tracking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2C69-BCB9-41AB-B64B-22C9037D988A}"/>
              </a:ext>
            </a:extLst>
          </p:cNvPr>
          <p:cNvSpPr txBox="1"/>
          <p:nvPr/>
        </p:nvSpPr>
        <p:spPr>
          <a:xfrm>
            <a:off x="8112284" y="5193603"/>
            <a:ext cx="261276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keep moving the deadline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52A8-73D6-4BDD-BD99-0FC3D539B047}"/>
              </a:ext>
            </a:extLst>
          </p:cNvPr>
          <p:cNvSpPr txBox="1"/>
          <p:nvPr/>
        </p:nvSpPr>
        <p:spPr>
          <a:xfrm>
            <a:off x="6399015" y="3961279"/>
            <a:ext cx="3486997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reassembling test suites when building the Test Report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EEF6-C5E9-4F16-91EE-B0663E9C81A7}"/>
              </a:ext>
            </a:extLst>
          </p:cNvPr>
          <p:cNvSpPr txBox="1"/>
          <p:nvPr/>
        </p:nvSpPr>
        <p:spPr>
          <a:xfrm>
            <a:off x="7899305" y="3160451"/>
            <a:ext cx="3904413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test design and execution  in the same time for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DE320F-1199-43A4-A97D-F073F6865A2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3561-DC6E-4F2B-A382-2C30567273FE}"/>
              </a:ext>
            </a:extLst>
          </p:cNvPr>
          <p:cNvSpPr txBox="1"/>
          <p:nvPr/>
        </p:nvSpPr>
        <p:spPr>
          <a:xfrm>
            <a:off x="5347200" y="5989485"/>
            <a:ext cx="248061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boundary value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EC34D-7007-4DDA-843A-0207EA83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365125"/>
            <a:ext cx="6919824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 I Didn’t </a:t>
            </a:r>
            <a:r>
              <a:rPr lang="en-GB" dirty="0"/>
              <a:t>D</a:t>
            </a:r>
            <a:r>
              <a:rPr lang="en-GB" dirty="0">
                <a:solidFill>
                  <a:srgbClr val="00B0F0"/>
                </a:solidFill>
              </a:rPr>
              <a:t>o?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976" y="1803399"/>
            <a:ext cx="6919824" cy="4608689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Browser, OS, device Compatibility (only mobile design responsiveness was verified)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Session expiration management (only shopping cart session storage was verified)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Internationalization e.g. language support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Performance </a:t>
            </a:r>
            <a:r>
              <a:rPr lang="en-US" sz="16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 JMeter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Negative test on Checkout and Customer Account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UI &amp; Usability testing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=&gt;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event handlers and interface testing, breadcrumbs, images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Security (only elementary, “black box security testing” was used)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GB" sz="1600" dirty="0"/>
              <a:t>Server side testing &amp; and all the approaches about I don’t know I didn’t 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B1C1-EC74-4CD5-BD17-3CAEF24B5AB2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6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7B306-3D7A-42F7-BBAA-6534C8B3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258" y="0"/>
            <a:ext cx="9681483" cy="176212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Requirements breakdown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F5391-41BF-45B6-8545-4E2BE39AEA9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3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529E35-C874-4186-96DA-0CD60B67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73" y="1825625"/>
            <a:ext cx="28784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1400" b="1" kern="0" dirty="0">
                <a:solidFill>
                  <a:srgbClr val="00B0F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 Environment</a:t>
            </a:r>
            <a:endParaRPr lang="en-US" sz="1400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Test Device: laptop Lenovo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Intel (R) Core (TM)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i5-4288U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CPU @2.60 GHz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RAM: 8.00 GB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64bit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OS x-64 based processor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Operating System: Windows 10 Pro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Browser: Chrome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681D8A-94E4-46FA-8A32-76E17DDCCB27}"/>
              </a:ext>
            </a:extLst>
          </p:cNvPr>
          <p:cNvSpPr txBox="1">
            <a:spLocks/>
          </p:cNvSpPr>
          <p:nvPr/>
        </p:nvSpPr>
        <p:spPr>
          <a:xfrm>
            <a:off x="6096000" y="1978025"/>
            <a:ext cx="4556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3F227-C2A9-4943-83EB-11BE9C2DBBB4}"/>
              </a:ext>
            </a:extLst>
          </p:cNvPr>
          <p:cNvSpPr txBox="1"/>
          <p:nvPr/>
        </p:nvSpPr>
        <p:spPr>
          <a:xfrm>
            <a:off x="8116388" y="1858185"/>
            <a:ext cx="3237411" cy="26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1400" b="1" kern="0" dirty="0">
                <a:solidFill>
                  <a:srgbClr val="00B0F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 Tools</a:t>
            </a:r>
            <a:endParaRPr lang="en-US" sz="1400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TestLink</a:t>
            </a: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Mantis bug tracker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Screen Recorder Pro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Snip &amp; Sketch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XMind</a:t>
            </a: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Mind Mapping Software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Responsinator</a:t>
            </a: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2gdpr.com</a:t>
            </a: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0A829C-736F-4739-BD70-8E13A8E3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473" y="501825"/>
            <a:ext cx="6625327" cy="1280160"/>
          </a:xfrm>
        </p:spPr>
        <p:txBody>
          <a:bodyPr/>
          <a:lstStyle/>
          <a:p>
            <a:r>
              <a:rPr lang="en-GB" dirty="0"/>
              <a:t>Environment &amp; Tools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2B20C-AD5C-489C-A8F8-797AC0FC5C26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2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Avenir LT Std 55 RomanRO"/>
        <a:ea typeface=""/>
        <a:cs typeface=""/>
      </a:majorFont>
      <a:minorFont>
        <a:latin typeface="Avenir LT Std 55 Roman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940</Words>
  <Application>Microsoft Office PowerPoint</Application>
  <PresentationFormat>Widescreen</PresentationFormat>
  <Paragraphs>184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LT Std 55 RomanRO</vt:lpstr>
      <vt:lpstr>Avenir LT Std RO Black</vt:lpstr>
      <vt:lpstr>Calibri</vt:lpstr>
      <vt:lpstr>Wingdings</vt:lpstr>
      <vt:lpstr>Office Theme</vt:lpstr>
      <vt:lpstr>PowerPoint Presentation</vt:lpstr>
      <vt:lpstr>Table of content</vt:lpstr>
      <vt:lpstr>Website Presentation</vt:lpstr>
      <vt:lpstr>Testing Objectives</vt:lpstr>
      <vt:lpstr>The approach &amp; strategy</vt:lpstr>
      <vt:lpstr>How I Managed?</vt:lpstr>
      <vt:lpstr>What I Didn’t Do?</vt:lpstr>
      <vt:lpstr>Requirements breakdown</vt:lpstr>
      <vt:lpstr>Environment &amp; Tools</vt:lpstr>
      <vt:lpstr>PowerPoint Presentation</vt:lpstr>
      <vt:lpstr>PowerPoint Presentation</vt:lpstr>
      <vt:lpstr>Test metrics</vt:lpstr>
      <vt:lpstr>Identified Defects</vt:lpstr>
      <vt:lpstr>Severity by feature</vt:lpstr>
      <vt:lpstr>Conclusions</vt:lpstr>
      <vt:lpstr>Lessons Learned</vt:lpstr>
      <vt:lpstr>Grateful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oliviavasile8@gmail.com</dc:creator>
  <cp:lastModifiedBy>oliviavasile8@gmail.com</cp:lastModifiedBy>
  <cp:revision>57</cp:revision>
  <dcterms:created xsi:type="dcterms:W3CDTF">2020-09-09T16:52:13Z</dcterms:created>
  <dcterms:modified xsi:type="dcterms:W3CDTF">2020-09-22T07:11:47Z</dcterms:modified>
</cp:coreProperties>
</file>